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92" r:id="rId2"/>
    <p:sldMasterId id="2147483723" r:id="rId3"/>
    <p:sldMasterId id="2147483747" r:id="rId4"/>
    <p:sldMasterId id="2147483769" r:id="rId5"/>
  </p:sldMasterIdLst>
  <p:notesMasterIdLst>
    <p:notesMasterId r:id="rId25"/>
  </p:notesMasterIdLst>
  <p:sldIdLst>
    <p:sldId id="285" r:id="rId6"/>
    <p:sldId id="286" r:id="rId7"/>
    <p:sldId id="304" r:id="rId8"/>
    <p:sldId id="287" r:id="rId9"/>
    <p:sldId id="288" r:id="rId10"/>
    <p:sldId id="289" r:id="rId11"/>
    <p:sldId id="290" r:id="rId12"/>
    <p:sldId id="292" r:id="rId13"/>
    <p:sldId id="294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9D6"/>
    <a:srgbClr val="2677D4"/>
    <a:srgbClr val="505050"/>
    <a:srgbClr val="26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/>
    <p:restoredTop sz="92857"/>
  </p:normalViewPr>
  <p:slideViewPr>
    <p:cSldViewPr snapToGrid="0" snapToObjects="1">
      <p:cViewPr varScale="1">
        <p:scale>
          <a:sx n="73" d="100"/>
          <a:sy n="73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9pPr>
          </a:lstStyle>
          <a:p>
            <a:pPr marL="0" marR="0" lvl="0" indent="0" algn="l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</p:spPr>
        <p:txBody>
          <a:bodyPr rtlCol="0"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32774" name="Date Placeholder 5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453BE1-1456-426C-9EF9-98AA6D55E222}" type="datetime8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MS PGothic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11/12/15 6:33 PM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32775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lnSpc>
                <a:spcPct val="90000"/>
              </a:lnSpc>
              <a:spcBef>
                <a:spcPct val="30000"/>
              </a:spcBef>
              <a:spcAft>
                <a:spcPts val="338"/>
              </a:spcAft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Segoe UI Light" panose="020B0502040204020203" pitchFamily="34" charset="0"/>
                <a:ea typeface="MS PGothic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8512ED-9BF6-43E7-A1E1-D66B0F8FD63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MS PGothic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4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7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eg"/><Relationship Id="rId3" Type="http://schemas.openxmlformats.org/officeDocument/2006/relationships/image" Target="../media/image1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eg"/><Relationship Id="rId3" Type="http://schemas.openxmlformats.org/officeDocument/2006/relationships/image" Target="../media/image11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18817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8522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itchFamily="34" charset="-128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12058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8038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1852" r="2943"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269239" y="2077946"/>
            <a:ext cx="6274974" cy="3592434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47006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818752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84187"/>
            <a:ext cx="8964185" cy="1793090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7171337" cy="1792326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253089"/>
      </p:ext>
    </p:extLst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52345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752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8585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849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216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/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855899"/>
      </p:ext>
    </p:extLst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19092"/>
      </p:ext>
    </p:extLst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3303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9599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0165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0445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2872902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000994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9852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714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26460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702783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205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itchFamily="34" charset="-128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02557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723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949816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02011"/>
      </p:ext>
    </p:extLst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203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090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6883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0412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704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926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827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30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8338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975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6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9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71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4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37285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61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89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2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80958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itchFamily="34" charset="-128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86053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1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1852" r="2943"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269239" y="2077946"/>
            <a:ext cx="6274974" cy="3592434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47006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04289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84187"/>
            <a:ext cx="8964185" cy="1793090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7171337" cy="1792326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91949"/>
      </p:ext>
    </p:extLst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51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14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1850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4487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364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/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205243"/>
      </p:ext>
    </p:extLst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139688"/>
          </a:xfrm>
          <a:noFill/>
        </p:spPr>
        <p:txBody>
          <a:bodyPr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74610"/>
      </p:ext>
    </p:extLst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0733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5244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1151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1581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1217195"/>
            <a:ext cx="5378548" cy="2872902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49655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291073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32256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8640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59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2.xml"/><Relationship Id="rId24" Type="http://schemas.openxmlformats.org/officeDocument/2006/relationships/theme" Target="../theme/theme3.xml"/><Relationship Id="rId25" Type="http://schemas.openxmlformats.org/officeDocument/2006/relationships/image" Target="../media/image8.png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3.xml"/><Relationship Id="rId22" Type="http://schemas.openxmlformats.org/officeDocument/2006/relationships/theme" Target="../theme/theme4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4.xml"/><Relationship Id="rId22" Type="http://schemas.openxmlformats.org/officeDocument/2006/relationships/theme" Target="../theme/theme5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1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51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52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348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052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58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0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7186" y="1994099"/>
            <a:ext cx="8358850" cy="2516525"/>
          </a:xfrm>
        </p:spPr>
        <p:txBody>
          <a:bodyPr/>
          <a:lstStyle/>
          <a:p>
            <a:pPr defTabSz="914367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sz="6470" dirty="0">
                <a:solidFill>
                  <a:srgbClr val="FFFFFF"/>
                </a:solidFill>
                <a:ea typeface="+mn-ea"/>
              </a:rPr>
              <a:t/>
            </a:r>
            <a:br>
              <a:rPr sz="6470" dirty="0">
                <a:solidFill>
                  <a:srgbClr val="FFFFFF"/>
                </a:solidFill>
                <a:ea typeface="+mn-ea"/>
              </a:rPr>
            </a:br>
            <a:r>
              <a:rPr lang="en-US" sz="6470" dirty="0" smtClean="0">
                <a:solidFill>
                  <a:srgbClr val="FFFFFF"/>
                </a:solidFill>
                <a:ea typeface="+mn-ea"/>
              </a:rPr>
              <a:t>DocumentDB</a:t>
            </a:r>
            <a:endParaRPr sz="647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31747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168080" y="5221851"/>
            <a:ext cx="7674658" cy="141577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4000" b="1" dirty="0" smtClean="0">
                <a:solidFill>
                  <a:srgbClr val="FFFFFF"/>
                </a:solidFill>
              </a:rPr>
              <a:t>David Makogon - @</a:t>
            </a:r>
            <a:r>
              <a:rPr lang="en-US" altLang="en-US" sz="4000" b="1" dirty="0" err="1" smtClean="0">
                <a:solidFill>
                  <a:srgbClr val="FFFFFF"/>
                </a:solidFill>
              </a:rPr>
              <a:t>dmakogon</a:t>
            </a:r>
            <a:endParaRPr lang="en-US" alt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88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39478" y="3617928"/>
            <a:ext cx="11655840" cy="899665"/>
          </a:xfrm>
          <a:prstGeom prst="rect">
            <a:avLst/>
          </a:prstGeom>
        </p:spPr>
        <p:txBody>
          <a:bodyPr/>
          <a:lstStyle>
            <a:lvl1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705" kern="1200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anose="020B0600070205080204" pitchFamily="34" charset="-128"/>
                <a:cs typeface="Segoe UI" pitchFamily="34" charset="0"/>
              </a:defRPr>
            </a:lvl1pPr>
            <a:lvl2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2pPr>
            <a:lvl3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3pPr>
            <a:lvl4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4pPr>
            <a:lvl5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marL="0" marR="0" lvl="0" indent="0" algn="l" defTabSz="913505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none" spc="-100" normalizeH="0" baseline="0" noProof="0" dirty="0" smtClean="0">
                <a:ln w="3175">
                  <a:noFill/>
                </a:ln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MS PGothic" panose="020B0600070205080204" pitchFamily="34" charset="-128"/>
                <a:cs typeface="Segoe UI" pitchFamily="34" charset="0"/>
              </a:rPr>
              <a:t>Demo recap</a:t>
            </a:r>
            <a:endParaRPr kumimoji="0" lang="en-US" sz="138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125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MS PGothic" panose="020B0600070205080204" pitchFamily="34" charset="-128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80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Default Indexing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71557" y="1102100"/>
            <a:ext cx="11653523" cy="7190495"/>
          </a:xfrm>
          <a:prstGeom prst="rect">
            <a:avLst/>
          </a:prstGeom>
          <a:ln>
            <a:solidFill>
              <a:srgbClr val="505050"/>
            </a:solidFill>
          </a:ln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SELECT * </a:t>
            </a:r>
            <a:b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FROM movies m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   WHERE </a:t>
            </a:r>
            <a:r>
              <a:rPr kumimoji="0" lang="en-US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m.title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= "Ant-Man"</a:t>
            </a: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</a:t>
            </a:r>
            <a:b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   SELECT * </a:t>
            </a:r>
            <a:b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FROM movies m </a:t>
            </a:r>
            <a:b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r>
              <a:rPr kumimoji="0" lang="en-US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WHERE </a:t>
            </a:r>
            <a:r>
              <a:rPr kumimoji="0" lang="en-US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m.vote_average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&gt;= 3 </a:t>
            </a:r>
            <a:b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   AND </a:t>
            </a:r>
            <a:r>
              <a:rPr kumimoji="0" lang="en-US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m.vote_average</a:t>
            </a: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&lt;= 4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5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/>
            </a:r>
            <a:br>
              <a:rPr kumimoji="0" lang="en-US" sz="235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endParaRPr kumimoji="0" lang="en-US" sz="2353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9" name="Curved Connector 18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noFill/>
          <a:ln w="2857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Equality on strings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noFill/>
          <a:ln w="2857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err="1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noFill/>
          <a:ln w="2857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Range on numbers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noFill/>
          <a:ln w="2857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err="1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46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Arrays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71557" y="1102100"/>
            <a:ext cx="11653523" cy="36722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/>
            </a:r>
            <a:br>
              <a:rPr kumimoji="0" lang="en-US" sz="2353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</a:br>
            <a:endParaRPr kumimoji="0" lang="en-US" sz="2353" b="0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1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SELECT m.title, m.overview </a:t>
            </a:r>
          </a:p>
          <a:p>
            <a:pPr marL="0" marR="0" lvl="1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FROM movies m </a:t>
            </a:r>
          </a:p>
          <a:p>
            <a:pPr marL="0" marR="0" lvl="1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JOIN g IN m.genres</a:t>
            </a:r>
          </a:p>
          <a:p>
            <a:pPr marL="0" marR="0" lvl="1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WHERE g.name="Comedy" </a:t>
            </a:r>
          </a:p>
          <a:p>
            <a:pPr marL="336118" marR="0" lvl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2353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85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Ranges on strings?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SELECT *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FROM Movies m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</a:t>
            </a:r>
            <a:r>
              <a:rPr kumimoji="0" lang="en-US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WHERE </a:t>
            </a:r>
            <a:r>
              <a:rPr kumimoji="0" lang="en-US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m.title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 </a:t>
            </a:r>
            <a:r>
              <a:rPr kumimoji="0" lang="en-US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BETWEEN "A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 AND </a:t>
            </a:r>
            <a:r>
              <a:rPr kumimoji="0" lang="en-US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95024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Exclude path(s) from index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bg1"/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bg1"/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bg1"/>
                </a:solidFill>
              </a:rPr>
              <a:t>	</a:t>
            </a:r>
            <a:r>
              <a:rPr lang="en-US" altLang="en-US" sz="3600" b="1" dirty="0" smtClean="0">
                <a:solidFill>
                  <a:schemeClr val="bg1"/>
                </a:solidFill>
              </a:rPr>
              <a:t>WHERE </a:t>
            </a:r>
            <a:r>
              <a:rPr lang="en-US" altLang="en-US" sz="3600" b="1" dirty="0" err="1" smtClean="0">
                <a:solidFill>
                  <a:schemeClr val="bg1"/>
                </a:solidFill>
              </a:rPr>
              <a:t>m.overview</a:t>
            </a:r>
            <a:r>
              <a:rPr lang="en-US" altLang="en-US" sz="3600" b="1" dirty="0" smtClean="0">
                <a:solidFill>
                  <a:schemeClr val="bg1"/>
                </a:solidFill>
              </a:rPr>
              <a:t> = "Documentary</a:t>
            </a:r>
            <a:r>
              <a:rPr lang="en-US" altLang="en-US" sz="3600" b="1" dirty="0">
                <a:solidFill>
                  <a:schemeClr val="bg1"/>
                </a:solidFill>
              </a:rPr>
              <a:t>"</a:t>
            </a:r>
            <a:endParaRPr lang="en-US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23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Geospatial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559558" y="1215812"/>
            <a:ext cx="11653523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SELECT * FROM cinemas c WHERE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ST_DISTANCE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c.location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, { </a:t>
            </a:r>
          </a:p>
          <a:p>
            <a:pPr marL="236573" marR="0" lvl="1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 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"type": "Point"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, </a:t>
            </a:r>
          </a:p>
          <a:p>
            <a:pPr marL="236573" lvl="1" indent="0">
              <a:buClr>
                <a:srgbClr val="FFFFFF"/>
              </a:buClr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  "coordinates": [</a:t>
            </a:r>
            <a:r>
              <a:rPr lang="en-US" sz="2400" dirty="0" smtClean="0">
                <a:solidFill>
                  <a:prstClr val="black"/>
                </a:solidFill>
                <a:latin typeface="Calibri" charset="0"/>
              </a:rPr>
              <a:t>-122.131, 47.643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]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	}) &lt; 2 * 1600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0560" y="3101836"/>
            <a:ext cx="114096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SELECT * FROM cinemas c WHERE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ST_WITHIN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c.location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, 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{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"type": "Polygon"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,  </a:t>
            </a:r>
          </a:p>
          <a:p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   "coordinates": [[	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       </a:t>
            </a:r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[-122.160,47.683], [-122.159,47.634], [-122.098,47.633],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       [-122.064,47.656], [-122.064,47.690], [-122.127,47.698],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       [-122.160,47.683]</a:t>
            </a:r>
          </a:p>
          <a:p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]]})</a:t>
            </a:r>
          </a:p>
        </p:txBody>
      </p:sp>
    </p:spTree>
    <p:extLst>
      <p:ext uri="{BB962C8B-B14F-4D97-AF65-F5344CB8AC3E}">
        <p14:creationId xmlns:p14="http://schemas.microsoft.com/office/powerpoint/2010/main" val="3279655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Summary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9239" y="1191040"/>
            <a:ext cx="11653523" cy="626017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921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79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57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36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default: [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	"every path",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	"hash on number", 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	"range on string"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: ["Hash", "Range", "</a:t>
            </a:r>
            <a:r>
              <a:rPr lang="en-US" sz="28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S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patial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"],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paths: ["Include", "Exclude"],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mode: [ "Consistent", "Lazy"],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   automatic: [ true, false 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: ["on demand", "online"]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296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SDKs and Tooling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34" name="TextBox 3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</a:rPr>
                <a:t>SDKs</a:t>
              </a:r>
            </a:p>
            <a:p>
              <a:pPr marL="336145" marR="0" lvl="0" indent="-336145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2353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37" name="Rounded Rectangle 36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kumimoji="0" lang="en-US" sz="2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45" name="Group 44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48" name="Rounded Rectangle 47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</a:rPr>
                <a:t>Azure Portal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51" name="Group 50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54" name="Rounded Rectangle 53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3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</a:rPr>
                <a:t>Studio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kumimoji="0" lang="en-US" sz="2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084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Get started </a:t>
            </a:r>
            <a:r>
              <a:rPr lang="en-US" sz="4705" spc="-100" dirty="0">
                <a:solidFill>
                  <a:srgbClr val="FFFFFF"/>
                </a:solidFill>
                <a:latin typeface="Segoe UI Light"/>
              </a:rPr>
              <a:t>t</a:t>
            </a: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oday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1089404" y="2084363"/>
            <a:ext cx="2427817" cy="2468094"/>
          </a:xfrm>
          <a:prstGeom prst="roundRect">
            <a:avLst/>
          </a:prstGeom>
          <a:solidFill>
            <a:schemeClr val="tx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3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6423" y="4698935"/>
            <a:ext cx="3753779" cy="677456"/>
          </a:xfrm>
          <a:prstGeom prst="rect">
            <a:avLst/>
          </a:prstGeom>
          <a:solidFill>
            <a:schemeClr val="tx1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</a:rPr>
              <a:t>explore playground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8133" y="2540150"/>
            <a:ext cx="4069596" cy="865200"/>
          </a:xfrm>
          <a:prstGeom prst="rect">
            <a:avLst/>
          </a:prstGeom>
          <a:solidFill>
            <a:schemeClr val="tx1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579D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select * from playground p</a:t>
            </a:r>
          </a:p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579D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where p.name = "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579D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DocumentDB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579D6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2579D6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477" y="5569489"/>
            <a:ext cx="4100274" cy="622056"/>
          </a:xfrm>
          <a:prstGeom prst="rect">
            <a:avLst/>
          </a:prstGeom>
          <a:solidFill>
            <a:schemeClr val="tx1"/>
          </a:solidFill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aka.ms/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docdbplayground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</a:rPr>
                <a:t>build an app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50" name="Elbow Connector 49"/>
            <p:cNvCxnSpPr>
              <a:endCxn id="45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noFill/>
            <a:ln w="28575" cap="flat" cmpd="sng" algn="ctr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  <a:effectLst/>
          </p:spPr>
        </p:cxn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kumimoji="0" lang="en-US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54" name="Rounded Rectangle 5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</a:rPr>
                <a:t>move some data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3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"/>
                <a:cs typeface="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kumimoji="0" lang="en-US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85" y="3308730"/>
            <a:ext cx="1531519" cy="162275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735395" y="3574850"/>
            <a:ext cx="862252" cy="134877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89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Wrapping up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9239" y="1189177"/>
            <a:ext cx="11653523" cy="634449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921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79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57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36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FFFFFF"/>
              </a:buClr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@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DocumentDB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@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dmakogon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github.com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/azure/azure-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documentdb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-node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github.com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dmakogon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"/>
                <a:cs typeface="Consolas" pitchFamily="49" charset="0"/>
              </a:rPr>
              <a:t>/jsmeetup2015</a:t>
            </a:r>
            <a:endParaRPr lang="en-US" sz="3200" dirty="0">
              <a:solidFill>
                <a:schemeClr val="bg1"/>
              </a:solidFill>
              <a:latin typeface="Consolas" pitchFamily="49" charset="0"/>
              <a:ea typeface=""/>
              <a:cs typeface="Consolas" pitchFamily="49" charset="0"/>
            </a:endParaRPr>
          </a:p>
          <a:p>
            <a:pPr lvl="0">
              <a:buClr>
                <a:srgbClr val="FFFFFF"/>
              </a:buClr>
              <a:defRPr/>
            </a:pPr>
            <a:r>
              <a:rPr lang="en-US" sz="32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azure.microsoft.com</a:t>
            </a: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/services/</a:t>
            </a:r>
            <a:r>
              <a:rPr lang="en-US" sz="32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documentdb</a:t>
            </a: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  <a:p>
            <a:pPr marL="336118" marR="0" lvl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2353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5" y="1271979"/>
            <a:ext cx="8381839" cy="38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96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Today’s talk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922" y="1366912"/>
            <a:ext cx="11566370" cy="5080712"/>
          </a:xfrm>
          <a:prstGeom prst="rect">
            <a:avLst/>
          </a:prstGeom>
          <a:noFill/>
        </p:spPr>
        <p:txBody>
          <a:bodyPr lIns="179285" tIns="143428" rIns="179285" bIns="143428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solidFill>
                  <a:schemeClr val="bg1"/>
                </a:solidFill>
              </a:rPr>
              <a:t>What is DocumentDB?  </a:t>
            </a:r>
            <a:r>
              <a:rPr lang="en-US" sz="3600" dirty="0" smtClean="0">
                <a:solidFill>
                  <a:schemeClr val="bg1"/>
                </a:solidFill>
              </a:rPr>
              <a:t>(lightning-round </a:t>
            </a:r>
            <a:r>
              <a:rPr lang="en-US" sz="3600" dirty="0">
                <a:solidFill>
                  <a:schemeClr val="bg1"/>
                </a:solidFill>
              </a:rPr>
              <a:t>edition)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Queries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 smtClean="0">
                <a:solidFill>
                  <a:schemeClr val="bg1"/>
                </a:solidFill>
              </a:rPr>
              <a:t>indexing, and on-the-fly changes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3200" dirty="0"/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911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Who am I???  (hint: </a:t>
            </a:r>
            <a:r>
              <a:rPr lang="en-US" sz="4705" spc="-100" smtClean="0">
                <a:solidFill>
                  <a:srgbClr val="FFFFFF"/>
                </a:solidFill>
                <a:latin typeface="Segoe UI Light"/>
                <a:sym typeface="Wingdings"/>
              </a:rPr>
              <a:t> David Makogon)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1790" y="1366912"/>
            <a:ext cx="4231501" cy="3955276"/>
          </a:xfrm>
          <a:prstGeom prst="rect">
            <a:avLst/>
          </a:prstGeom>
          <a:noFill/>
        </p:spPr>
        <p:txBody>
          <a:bodyPr wrap="square" lIns="179285" tIns="143428" rIns="179285" bIns="143428">
            <a:spAutoFit/>
          </a:bodyPr>
          <a:lstStyle/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3200" dirty="0"/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  <a:p>
            <a:pPr defTabSz="913505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solidFill>
                <a:schemeClr val="bg1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1" y="3418797"/>
            <a:ext cx="3176604" cy="3176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240" y="1366488"/>
            <a:ext cx="6718852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smtClean="0">
                <a:solidFill>
                  <a:schemeClr val="bg1"/>
                </a:solidFill>
              </a:rPr>
              <a:t>Software guy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smtClean="0">
                <a:solidFill>
                  <a:schemeClr val="bg1"/>
                </a:solidFill>
              </a:rPr>
              <a:t>Photographer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 smtClean="0">
                <a:solidFill>
                  <a:schemeClr val="bg1"/>
                </a:solidFill>
              </a:rPr>
              <a:t>Author of puns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53" y="1366488"/>
            <a:ext cx="8075874" cy="5383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08" y="3566119"/>
            <a:ext cx="10425919" cy="22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0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DocumentDB – Lightning Round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9239" y="1255525"/>
            <a:ext cx="1184189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46" marR="0" indent="-23652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275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classification: "NoSQL",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manageVia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:  [ "portal", "rest", "cli", "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: [ "service",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"</a:t>
            </a:r>
            <a:r>
              <a:rPr lang="en-US" sz="28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"indexing",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"consistency"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		  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54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DocumentDB – Resource Model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35467" y="1524003"/>
            <a:ext cx="11877561" cy="4893733"/>
          </a:xfrm>
          <a:prstGeom prst="rect">
            <a:avLst/>
          </a:prstGeom>
          <a:solidFill>
            <a:srgbClr val="2678D7">
              <a:alpha val="8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13" name="TextBox 21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216" name="Straight Connector 21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22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223" name="Straight Connector 22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226" name="Straight Connector 22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275393" y="4280238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5235950" y="5324655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237" name="Rectangle 23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8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roup 239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241" name="Rectangle 240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244" name="Rectangle 243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247" name="Rectangle 246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249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250" name="Group 249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251" name="Group 250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253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254" name="Rectangle 253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2" name="Rectangle 251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5" name="Picture 2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257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58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59" name="Rectangle 258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261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262" name="Frame 261"/>
          <p:cNvSpPr/>
          <p:nvPr/>
        </p:nvSpPr>
        <p:spPr bwMode="auto">
          <a:xfrm>
            <a:off x="2218267" y="1637731"/>
            <a:ext cx="5650300" cy="76884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5120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Service Consumption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6535" y="1329827"/>
            <a:ext cx="1184189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46" marR="0" indent="-23652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275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units:"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tiers: [250, 1000, 2500],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measured: "per operation",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3200" dirty="0" err="1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: "response header",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	granularity: "hour",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3200" dirty="0" smtClean="0">
                <a:solidFill>
                  <a:schemeClr val="bg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3200" dirty="0">
              <a:solidFill>
                <a:schemeClr val="bg1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5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Out-of-the-box Indexing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795" y="1444263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{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   "id" : "123",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   "</a:t>
            </a:r>
            <a:r>
              <a:rPr lang="en-US" sz="3600" dirty="0">
                <a:solidFill>
                  <a:schemeClr val="bg1"/>
                </a:solidFill>
              </a:rPr>
              <a:t>age" : </a:t>
            </a:r>
            <a:r>
              <a:rPr lang="en-US" sz="3600" dirty="0" smtClean="0">
                <a:solidFill>
                  <a:schemeClr val="bg1"/>
                </a:solidFill>
              </a:rPr>
              <a:t>30,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"name" : "joe",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   "address" : {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       "street" : "some </a:t>
            </a:r>
            <a:r>
              <a:rPr lang="en-US" sz="3600" dirty="0" err="1" smtClean="0">
                <a:solidFill>
                  <a:schemeClr val="bg1"/>
                </a:solidFill>
              </a:rPr>
              <a:t>st</a:t>
            </a:r>
            <a:r>
              <a:rPr lang="en-US" sz="3600" dirty="0" smtClean="0">
                <a:solidFill>
                  <a:schemeClr val="bg1"/>
                </a:solidFill>
              </a:rPr>
              <a:t>",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       "city" : "San Jose"</a:t>
            </a:r>
          </a:p>
          <a:p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  }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}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6279" y="1910620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/id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/age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/name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/address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/address/street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/address/city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rot="16200000" flipV="1">
            <a:off x="9111193" y="4070163"/>
            <a:ext cx="1688665" cy="1808853"/>
          </a:xfrm>
          <a:prstGeom prst="curvedConnector2">
            <a:avLst/>
          </a:prstGeom>
          <a:ln w="28575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202932" y="5754653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Hash index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16200000" flipV="1">
            <a:off x="7862714" y="2016324"/>
            <a:ext cx="866552" cy="1808853"/>
          </a:xfrm>
          <a:prstGeom prst="curvedConnector2">
            <a:avLst/>
          </a:prstGeom>
          <a:ln w="28575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930706" y="3230885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Range index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866210" y="2280112"/>
            <a:ext cx="1468461" cy="791913"/>
          </a:xfrm>
          <a:prstGeom prst="ellipse">
            <a:avLst/>
          </a:prstGeom>
          <a:ln w="28575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517090" y="3724543"/>
            <a:ext cx="1497433" cy="823938"/>
          </a:xfrm>
          <a:prstGeom prst="ellipse">
            <a:avLst/>
          </a:prstGeom>
          <a:ln w="28575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27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6922" y="3617928"/>
            <a:ext cx="11655840" cy="899665"/>
          </a:xfrm>
          <a:prstGeom prst="rect">
            <a:avLst/>
          </a:prstGeom>
        </p:spPr>
        <p:txBody>
          <a:bodyPr/>
          <a:lstStyle>
            <a:lvl1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705" kern="1200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anose="020B0600070205080204" pitchFamily="34" charset="-128"/>
                <a:cs typeface="Segoe UI" pitchFamily="34" charset="0"/>
              </a:defRPr>
            </a:lvl1pPr>
            <a:lvl2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2pPr>
            <a:lvl3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3pPr>
            <a:lvl4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4pPr>
            <a:lvl5pPr algn="l" defTabSz="91350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MS PGothic" panose="020B0600070205080204" pitchFamily="34" charset="-128"/>
                <a:cs typeface="Segoe UI" panose="020B0502040204020203" pitchFamily="34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705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9pPr>
          </a:lstStyle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499405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" y="487"/>
            <a:ext cx="12192000" cy="127771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285" tIns="143428" rIns="179285" bIns="143428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269240" y="289957"/>
            <a:ext cx="11743788" cy="152516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4705" spc="-100" dirty="0" smtClean="0">
                <a:solidFill>
                  <a:srgbClr val="FFFFFF"/>
                </a:solidFill>
                <a:latin typeface="Segoe UI Light"/>
              </a:rPr>
              <a:t>Example movie JSON</a:t>
            </a:r>
            <a:endParaRPr lang="en-US" sz="4705" spc="-10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69240" y="1271979"/>
            <a:ext cx="11743788" cy="652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85" tIns="143428" rIns="179285" bIns="143428">
            <a:spAutoFit/>
          </a:bodyPr>
          <a:lstStyle/>
          <a:p>
            <a:pPr defTabSz="913505" eaLnBrk="0" fontAlgn="base" hangingPunct="0">
              <a:spcBef>
                <a:spcPct val="0"/>
              </a:spcBef>
              <a:spcAft>
                <a:spcPts val="1176"/>
              </a:spcAft>
            </a:pPr>
            <a:r>
              <a:rPr lang="en-US" altLang="en-US" sz="2353">
                <a:solidFill>
                  <a:srgbClr val="1F497D"/>
                </a:solidFill>
                <a:latin typeface="Segoe UI" panose="020B0502040204020203" pitchFamily="34" charset="0"/>
                <a:ea typeface="MS PGothic" pitchFamily="34" charset="-128"/>
                <a:cs typeface="Times New Roman" panose="02020603050405020304" pitchFamily="18" charset="0"/>
              </a:rPr>
              <a:t>  </a:t>
            </a:r>
            <a:endParaRPr lang="en-US" altLang="en-US" sz="3921">
              <a:solidFill>
                <a:prstClr val="white"/>
              </a:solidFill>
              <a:latin typeface="Segoe UI" panose="020B0502040204020203" pitchFamily="34" charset="0"/>
              <a:ea typeface="MS PGothic" pitchFamily="34" charset="-128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69240" y="1189177"/>
            <a:ext cx="11841896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921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79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57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36" marR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"id": "movie203801",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"title": "The Man from U.N.C.L.E.",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"tagline": "A Higher Class of Hero.",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"genres": [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   { "id": 35, "name": "Comedy" },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   { "id": 28, "name": "Action" },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   { "id": 12, "name": "Adventure" }  ],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"overview": "In the early 1960s, ...",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"release_date": "2015-08-14",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"runtime": 116,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"vote_average": 3.5,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 "type": "movie"</a:t>
            </a:r>
          </a:p>
          <a:p>
            <a:pPr marL="0" marR="0" lvl="0" indent="0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FFFF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68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2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C9C3234-2339-4DAF-A47B-F3F7479B742D}"/>
    </a:ext>
  </a:extLst>
</a:theme>
</file>

<file path=ppt/theme/theme4.xml><?xml version="1.0" encoding="utf-8"?>
<a:theme xmlns:a="http://schemas.openxmlformats.org/drawingml/2006/main" name="COLOR TEMPLAT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5.xml><?xml version="1.0" encoding="utf-8"?>
<a:theme xmlns:a="http://schemas.openxmlformats.org/drawingml/2006/main" name="1_COLOR TEMPLAT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2683C6"/>
      </a:hlink>
      <a:folHlink>
        <a:srgbClr val="B26B0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382</Words>
  <Application>Microsoft Macintosh PowerPoint</Application>
  <PresentationFormat>Widescreen</PresentationFormat>
  <Paragraphs>187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Calibri</vt:lpstr>
      <vt:lpstr>Consolas</vt:lpstr>
      <vt:lpstr>Courier New</vt:lpstr>
      <vt:lpstr>Lucida Console</vt:lpstr>
      <vt:lpstr>MS PGothic</vt:lpstr>
      <vt:lpstr>ＭＳ Ｐゴシック</vt:lpstr>
      <vt:lpstr>Segoe UI</vt:lpstr>
      <vt:lpstr>Segoe UI Light</vt:lpstr>
      <vt:lpstr>Times New Roman</vt:lpstr>
      <vt:lpstr>Wingdings</vt:lpstr>
      <vt:lpstr>Arial</vt:lpstr>
      <vt:lpstr>5-30610_Microsoft_Ignite_Keynote_Template</vt:lpstr>
      <vt:lpstr>1_5-30610_Microsoft_Ignite_Keynote_Template</vt:lpstr>
      <vt:lpstr>WHITE TEMPLATE</vt:lpstr>
      <vt:lpstr>COLOR TEMPLATE</vt:lpstr>
      <vt:lpstr>1_COLOR TEMPLATE</vt:lpstr>
      <vt:lpstr> DocumentDB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128</cp:revision>
  <dcterms:created xsi:type="dcterms:W3CDTF">2015-08-12T16:36:15Z</dcterms:created>
  <dcterms:modified xsi:type="dcterms:W3CDTF">2015-11-13T03:02:32Z</dcterms:modified>
</cp:coreProperties>
</file>